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3" r:id="rId5"/>
    <p:sldId id="261" r:id="rId6"/>
    <p:sldId id="264" r:id="rId7"/>
    <p:sldId id="265" r:id="rId8"/>
    <p:sldId id="267" r:id="rId9"/>
    <p:sldId id="269" r:id="rId10"/>
    <p:sldId id="268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  <a:srgbClr val="353B63"/>
    <a:srgbClr val="202020"/>
    <a:srgbClr val="699DA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7"/>
    <p:restoredTop sz="94710"/>
  </p:normalViewPr>
  <p:slideViewPr>
    <p:cSldViewPr snapToGrid="0" snapToObjects="1">
      <p:cViewPr varScale="1">
        <p:scale>
          <a:sx n="121" d="100"/>
          <a:sy n="121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10E26-3A40-4D06-9056-3ACEFB3FA159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6F17F2-9D17-403A-9317-38A65F5F1EFE}">
      <dgm:prSet/>
      <dgm:spPr/>
      <dgm:t>
        <a:bodyPr/>
        <a:lstStyle/>
        <a:p>
          <a:r>
            <a:rPr lang="en-US" b="1" dirty="0"/>
            <a:t>Craigslist</a:t>
          </a:r>
          <a:r>
            <a:rPr lang="en-US" b="1" baseline="0" dirty="0"/>
            <a:t> Data(CSV)</a:t>
          </a:r>
          <a:endParaRPr lang="en-US" b="1" dirty="0"/>
        </a:p>
      </dgm:t>
    </dgm:pt>
    <dgm:pt modelId="{6D3B9D95-C612-4BB1-8F44-2AF9B3096A83}" type="parTrans" cxnId="{7D438D5E-60C8-4621-80F6-1071CB886D13}">
      <dgm:prSet/>
      <dgm:spPr/>
      <dgm:t>
        <a:bodyPr/>
        <a:lstStyle/>
        <a:p>
          <a:endParaRPr lang="en-US"/>
        </a:p>
      </dgm:t>
    </dgm:pt>
    <dgm:pt modelId="{D282EF84-165B-4292-BDCC-A0DA0B84BBBA}" type="sibTrans" cxnId="{7D438D5E-60C8-4621-80F6-1071CB886D13}">
      <dgm:prSet/>
      <dgm:spPr/>
      <dgm:t>
        <a:bodyPr/>
        <a:lstStyle/>
        <a:p>
          <a:endParaRPr lang="en-US"/>
        </a:p>
      </dgm:t>
    </dgm:pt>
    <dgm:pt modelId="{F7ABB853-AFA2-4FF8-ACFC-B60E7D69EE0B}">
      <dgm:prSet/>
      <dgm:spPr/>
      <dgm:t>
        <a:bodyPr/>
        <a:lstStyle/>
        <a:p>
          <a:r>
            <a:rPr lang="en-US" baseline="0" dirty="0"/>
            <a:t>Dataset of every craigslist car for sale in the US within the month of June 2020. </a:t>
          </a:r>
          <a:endParaRPr lang="en-US" dirty="0"/>
        </a:p>
      </dgm:t>
    </dgm:pt>
    <dgm:pt modelId="{4CBCD457-3F71-44FD-9566-1B6D58CDA291}" type="parTrans" cxnId="{26C9926B-AA64-4A1C-BE33-801635322703}">
      <dgm:prSet/>
      <dgm:spPr/>
      <dgm:t>
        <a:bodyPr/>
        <a:lstStyle/>
        <a:p>
          <a:endParaRPr lang="en-US"/>
        </a:p>
      </dgm:t>
    </dgm:pt>
    <dgm:pt modelId="{E2615477-EC44-4676-9BEC-0BCE25F644FD}" type="sibTrans" cxnId="{26C9926B-AA64-4A1C-BE33-801635322703}">
      <dgm:prSet/>
      <dgm:spPr/>
      <dgm:t>
        <a:bodyPr/>
        <a:lstStyle/>
        <a:p>
          <a:endParaRPr lang="en-US"/>
        </a:p>
      </dgm:t>
    </dgm:pt>
    <dgm:pt modelId="{CF2F8A24-69A1-4CEA-9BAF-D8AA10D23CFB}">
      <dgm:prSet/>
      <dgm:spPr/>
      <dgm:t>
        <a:bodyPr/>
        <a:lstStyle/>
        <a:p>
          <a:r>
            <a:rPr lang="en-US" b="1" dirty="0"/>
            <a:t>EPA Data(CSV)</a:t>
          </a:r>
        </a:p>
      </dgm:t>
    </dgm:pt>
    <dgm:pt modelId="{774C8E68-5912-4AFA-B5A9-CC9EE5496B61}" type="parTrans" cxnId="{0FA0F130-7559-4B3C-ADCA-414104FBE90B}">
      <dgm:prSet/>
      <dgm:spPr/>
      <dgm:t>
        <a:bodyPr/>
        <a:lstStyle/>
        <a:p>
          <a:endParaRPr lang="en-US"/>
        </a:p>
      </dgm:t>
    </dgm:pt>
    <dgm:pt modelId="{84BE0290-0AC1-4C43-AED6-F7FB7D5F67FD}" type="sibTrans" cxnId="{0FA0F130-7559-4B3C-ADCA-414104FBE90B}">
      <dgm:prSet/>
      <dgm:spPr/>
      <dgm:t>
        <a:bodyPr/>
        <a:lstStyle/>
        <a:p>
          <a:endParaRPr lang="en-US"/>
        </a:p>
      </dgm:t>
    </dgm:pt>
    <dgm:pt modelId="{F2DB2710-A23B-45B3-AD08-166309E4DD44}">
      <dgm:prSet/>
      <dgm:spPr/>
      <dgm:t>
        <a:bodyPr/>
        <a:lstStyle/>
        <a:p>
          <a:r>
            <a:rPr lang="en-US" b="0" i="0" u="none" dirty="0"/>
            <a:t>Datasets are for all model years (1984–2021) and provide us the mpg data for every vehicle. </a:t>
          </a:r>
          <a:endParaRPr lang="en-US" dirty="0"/>
        </a:p>
      </dgm:t>
    </dgm:pt>
    <dgm:pt modelId="{430E288D-75EF-4ECB-88BF-2B79B00C19C8}" type="parTrans" cxnId="{2A3A1523-75E6-4497-8375-04F12CCF8D49}">
      <dgm:prSet/>
      <dgm:spPr/>
      <dgm:t>
        <a:bodyPr/>
        <a:lstStyle/>
        <a:p>
          <a:endParaRPr lang="en-US"/>
        </a:p>
      </dgm:t>
    </dgm:pt>
    <dgm:pt modelId="{4B7D41A5-0002-4687-A25C-CA5539574AE5}" type="sibTrans" cxnId="{2A3A1523-75E6-4497-8375-04F12CCF8D49}">
      <dgm:prSet/>
      <dgm:spPr/>
      <dgm:t>
        <a:bodyPr/>
        <a:lstStyle/>
        <a:p>
          <a:endParaRPr lang="en-US"/>
        </a:p>
      </dgm:t>
    </dgm:pt>
    <dgm:pt modelId="{1B761767-DCBC-434B-8E3A-CB7E8FFC08E2}">
      <dgm:prSet/>
      <dgm:spPr/>
      <dgm:t>
        <a:bodyPr/>
        <a:lstStyle/>
        <a:p>
          <a:r>
            <a:rPr lang="en-US" b="1" dirty="0"/>
            <a:t>Gas Prices(API)</a:t>
          </a:r>
        </a:p>
      </dgm:t>
    </dgm:pt>
    <dgm:pt modelId="{0BB1762F-024E-4EDA-A9FD-0991ACB5400F}" type="parTrans" cxnId="{4CB6A8AC-52D8-435C-9E83-E89AAF10AB69}">
      <dgm:prSet/>
      <dgm:spPr/>
      <dgm:t>
        <a:bodyPr/>
        <a:lstStyle/>
        <a:p>
          <a:endParaRPr lang="en-US"/>
        </a:p>
      </dgm:t>
    </dgm:pt>
    <dgm:pt modelId="{4DC0DB47-B620-4FBA-A093-FFE4CA430C75}" type="sibTrans" cxnId="{4CB6A8AC-52D8-435C-9E83-E89AAF10AB69}">
      <dgm:prSet/>
      <dgm:spPr/>
      <dgm:t>
        <a:bodyPr/>
        <a:lstStyle/>
        <a:p>
          <a:endParaRPr lang="en-US"/>
        </a:p>
      </dgm:t>
    </dgm:pt>
    <dgm:pt modelId="{645A98C7-F52A-4F1B-8648-24B9DF21F84C}">
      <dgm:prSet/>
      <dgm:spPr/>
      <dgm:t>
        <a:bodyPr/>
        <a:lstStyle/>
        <a:p>
          <a:r>
            <a:rPr lang="en-US" dirty="0"/>
            <a:t>Average gas prices across the US (</a:t>
          </a:r>
          <a:r>
            <a:rPr lang="en-US" b="0" i="0" u="none" dirty="0"/>
            <a:t>Regular, Mid-Grade, Premium, Diesel)</a:t>
          </a:r>
          <a:endParaRPr lang="en-US" dirty="0"/>
        </a:p>
      </dgm:t>
    </dgm:pt>
    <dgm:pt modelId="{5E6F45A4-EE2A-442E-83B9-FA2ED8F7A334}" type="parTrans" cxnId="{1FBC25F1-E7CD-470C-BCC1-BCFFADB50372}">
      <dgm:prSet/>
      <dgm:spPr/>
      <dgm:t>
        <a:bodyPr/>
        <a:lstStyle/>
        <a:p>
          <a:endParaRPr lang="en-US"/>
        </a:p>
      </dgm:t>
    </dgm:pt>
    <dgm:pt modelId="{C41CB404-D4DD-4E2F-B490-F754726791E2}" type="sibTrans" cxnId="{1FBC25F1-E7CD-470C-BCC1-BCFFADB50372}">
      <dgm:prSet/>
      <dgm:spPr/>
      <dgm:t>
        <a:bodyPr/>
        <a:lstStyle/>
        <a:p>
          <a:endParaRPr lang="en-US"/>
        </a:p>
      </dgm:t>
    </dgm:pt>
    <dgm:pt modelId="{B0245C28-9D26-6142-AAC9-1CD8DF11816D}" type="pres">
      <dgm:prSet presAssocID="{9EF10E26-3A40-4D06-9056-3ACEFB3FA159}" presName="Name0" presStyleCnt="0">
        <dgm:presLayoutVars>
          <dgm:dir/>
          <dgm:animLvl val="lvl"/>
          <dgm:resizeHandles val="exact"/>
        </dgm:presLayoutVars>
      </dgm:prSet>
      <dgm:spPr/>
    </dgm:pt>
    <dgm:pt modelId="{BA563E53-47B9-2545-8BF2-265C53B969EA}" type="pres">
      <dgm:prSet presAssocID="{946F17F2-9D17-403A-9317-38A65F5F1EFE}" presName="linNode" presStyleCnt="0"/>
      <dgm:spPr/>
    </dgm:pt>
    <dgm:pt modelId="{B13715E7-D31C-B34E-AFEB-B3D6379DA6E7}" type="pres">
      <dgm:prSet presAssocID="{946F17F2-9D17-403A-9317-38A65F5F1EF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856E1D3-A315-6D4C-AC08-1231DEFB9278}" type="pres">
      <dgm:prSet presAssocID="{946F17F2-9D17-403A-9317-38A65F5F1EFE}" presName="descendantText" presStyleLbl="alignAccFollowNode1" presStyleIdx="0" presStyleCnt="3">
        <dgm:presLayoutVars>
          <dgm:bulletEnabled val="1"/>
        </dgm:presLayoutVars>
      </dgm:prSet>
      <dgm:spPr/>
    </dgm:pt>
    <dgm:pt modelId="{F6ED8626-5A1A-FA4C-BDD5-77A1500231C5}" type="pres">
      <dgm:prSet presAssocID="{D282EF84-165B-4292-BDCC-A0DA0B84BBBA}" presName="sp" presStyleCnt="0"/>
      <dgm:spPr/>
    </dgm:pt>
    <dgm:pt modelId="{E8D200AA-94B2-184F-897B-F081094676A3}" type="pres">
      <dgm:prSet presAssocID="{CF2F8A24-69A1-4CEA-9BAF-D8AA10D23CFB}" presName="linNode" presStyleCnt="0"/>
      <dgm:spPr/>
    </dgm:pt>
    <dgm:pt modelId="{768CFEE0-3560-7343-8D79-87472719FB6C}" type="pres">
      <dgm:prSet presAssocID="{CF2F8A24-69A1-4CEA-9BAF-D8AA10D23CF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B47F5C3-A179-AC4F-B5A5-73AAD28F2054}" type="pres">
      <dgm:prSet presAssocID="{CF2F8A24-69A1-4CEA-9BAF-D8AA10D23CFB}" presName="descendantText" presStyleLbl="alignAccFollowNode1" presStyleIdx="1" presStyleCnt="3">
        <dgm:presLayoutVars>
          <dgm:bulletEnabled val="1"/>
        </dgm:presLayoutVars>
      </dgm:prSet>
      <dgm:spPr/>
    </dgm:pt>
    <dgm:pt modelId="{BEE3DDBF-8088-C54E-B018-7093E7E147B5}" type="pres">
      <dgm:prSet presAssocID="{84BE0290-0AC1-4C43-AED6-F7FB7D5F67FD}" presName="sp" presStyleCnt="0"/>
      <dgm:spPr/>
    </dgm:pt>
    <dgm:pt modelId="{672F7E87-A638-0243-A560-53C0DF2CD838}" type="pres">
      <dgm:prSet presAssocID="{1B761767-DCBC-434B-8E3A-CB7E8FFC08E2}" presName="linNode" presStyleCnt="0"/>
      <dgm:spPr/>
    </dgm:pt>
    <dgm:pt modelId="{B5C86DF7-6447-6742-B372-AE61967056D0}" type="pres">
      <dgm:prSet presAssocID="{1B761767-DCBC-434B-8E3A-CB7E8FFC08E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2ECE600-3830-D94F-A0B8-78B126B38E52}" type="pres">
      <dgm:prSet presAssocID="{1B761767-DCBC-434B-8E3A-CB7E8FFC08E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A3A1523-75E6-4497-8375-04F12CCF8D49}" srcId="{CF2F8A24-69A1-4CEA-9BAF-D8AA10D23CFB}" destId="{F2DB2710-A23B-45B3-AD08-166309E4DD44}" srcOrd="0" destOrd="0" parTransId="{430E288D-75EF-4ECB-88BF-2B79B00C19C8}" sibTransId="{4B7D41A5-0002-4687-A25C-CA5539574AE5}"/>
    <dgm:cxn modelId="{E7486F2D-1F7E-F845-A512-7A9E90348A4B}" type="presOf" srcId="{F7ABB853-AFA2-4FF8-ACFC-B60E7D69EE0B}" destId="{5856E1D3-A315-6D4C-AC08-1231DEFB9278}" srcOrd="0" destOrd="0" presId="urn:microsoft.com/office/officeart/2005/8/layout/vList5"/>
    <dgm:cxn modelId="{0FA0F130-7559-4B3C-ADCA-414104FBE90B}" srcId="{9EF10E26-3A40-4D06-9056-3ACEFB3FA159}" destId="{CF2F8A24-69A1-4CEA-9BAF-D8AA10D23CFB}" srcOrd="1" destOrd="0" parTransId="{774C8E68-5912-4AFA-B5A9-CC9EE5496B61}" sibTransId="{84BE0290-0AC1-4C43-AED6-F7FB7D5F67FD}"/>
    <dgm:cxn modelId="{7D438D5E-60C8-4621-80F6-1071CB886D13}" srcId="{9EF10E26-3A40-4D06-9056-3ACEFB3FA159}" destId="{946F17F2-9D17-403A-9317-38A65F5F1EFE}" srcOrd="0" destOrd="0" parTransId="{6D3B9D95-C612-4BB1-8F44-2AF9B3096A83}" sibTransId="{D282EF84-165B-4292-BDCC-A0DA0B84BBBA}"/>
    <dgm:cxn modelId="{26C9926B-AA64-4A1C-BE33-801635322703}" srcId="{946F17F2-9D17-403A-9317-38A65F5F1EFE}" destId="{F7ABB853-AFA2-4FF8-ACFC-B60E7D69EE0B}" srcOrd="0" destOrd="0" parTransId="{4CBCD457-3F71-44FD-9566-1B6D58CDA291}" sibTransId="{E2615477-EC44-4676-9BEC-0BCE25F644FD}"/>
    <dgm:cxn modelId="{A940966F-2FD7-784A-BD05-BB64E4A60B54}" type="presOf" srcId="{645A98C7-F52A-4F1B-8648-24B9DF21F84C}" destId="{42ECE600-3830-D94F-A0B8-78B126B38E52}" srcOrd="0" destOrd="0" presId="urn:microsoft.com/office/officeart/2005/8/layout/vList5"/>
    <dgm:cxn modelId="{0EA4807C-A435-F249-9B41-8BC16ECA8816}" type="presOf" srcId="{F2DB2710-A23B-45B3-AD08-166309E4DD44}" destId="{8B47F5C3-A179-AC4F-B5A5-73AAD28F2054}" srcOrd="0" destOrd="0" presId="urn:microsoft.com/office/officeart/2005/8/layout/vList5"/>
    <dgm:cxn modelId="{4CB6A8AC-52D8-435C-9E83-E89AAF10AB69}" srcId="{9EF10E26-3A40-4D06-9056-3ACEFB3FA159}" destId="{1B761767-DCBC-434B-8E3A-CB7E8FFC08E2}" srcOrd="2" destOrd="0" parTransId="{0BB1762F-024E-4EDA-A9FD-0991ACB5400F}" sibTransId="{4DC0DB47-B620-4FBA-A093-FFE4CA430C75}"/>
    <dgm:cxn modelId="{0464DBC1-9819-F048-B2DB-FD507866977C}" type="presOf" srcId="{946F17F2-9D17-403A-9317-38A65F5F1EFE}" destId="{B13715E7-D31C-B34E-AFEB-B3D6379DA6E7}" srcOrd="0" destOrd="0" presId="urn:microsoft.com/office/officeart/2005/8/layout/vList5"/>
    <dgm:cxn modelId="{B54855E6-0C02-FD4A-89C1-DD0495480B8F}" type="presOf" srcId="{9EF10E26-3A40-4D06-9056-3ACEFB3FA159}" destId="{B0245C28-9D26-6142-AAC9-1CD8DF11816D}" srcOrd="0" destOrd="0" presId="urn:microsoft.com/office/officeart/2005/8/layout/vList5"/>
    <dgm:cxn modelId="{1FBC25F1-E7CD-470C-BCC1-BCFFADB50372}" srcId="{1B761767-DCBC-434B-8E3A-CB7E8FFC08E2}" destId="{645A98C7-F52A-4F1B-8648-24B9DF21F84C}" srcOrd="0" destOrd="0" parTransId="{5E6F45A4-EE2A-442E-83B9-FA2ED8F7A334}" sibTransId="{C41CB404-D4DD-4E2F-B490-F754726791E2}"/>
    <dgm:cxn modelId="{D46804F5-20A5-0948-AE42-DFEED289DEDB}" type="presOf" srcId="{CF2F8A24-69A1-4CEA-9BAF-D8AA10D23CFB}" destId="{768CFEE0-3560-7343-8D79-87472719FB6C}" srcOrd="0" destOrd="0" presId="urn:microsoft.com/office/officeart/2005/8/layout/vList5"/>
    <dgm:cxn modelId="{27C4D0F5-0DFD-5249-BC52-DE29787E8DFC}" type="presOf" srcId="{1B761767-DCBC-434B-8E3A-CB7E8FFC08E2}" destId="{B5C86DF7-6447-6742-B372-AE61967056D0}" srcOrd="0" destOrd="0" presId="urn:microsoft.com/office/officeart/2005/8/layout/vList5"/>
    <dgm:cxn modelId="{C5357444-F367-C446-9C05-B572AF623892}" type="presParOf" srcId="{B0245C28-9D26-6142-AAC9-1CD8DF11816D}" destId="{BA563E53-47B9-2545-8BF2-265C53B969EA}" srcOrd="0" destOrd="0" presId="urn:microsoft.com/office/officeart/2005/8/layout/vList5"/>
    <dgm:cxn modelId="{0096DAC8-F346-5D47-BB91-B71668BB49BA}" type="presParOf" srcId="{BA563E53-47B9-2545-8BF2-265C53B969EA}" destId="{B13715E7-D31C-B34E-AFEB-B3D6379DA6E7}" srcOrd="0" destOrd="0" presId="urn:microsoft.com/office/officeart/2005/8/layout/vList5"/>
    <dgm:cxn modelId="{6CA23BAF-2520-2241-ACE9-760AFC91AC03}" type="presParOf" srcId="{BA563E53-47B9-2545-8BF2-265C53B969EA}" destId="{5856E1D3-A315-6D4C-AC08-1231DEFB9278}" srcOrd="1" destOrd="0" presId="urn:microsoft.com/office/officeart/2005/8/layout/vList5"/>
    <dgm:cxn modelId="{0029CED5-510B-0247-8164-F5D0C947D783}" type="presParOf" srcId="{B0245C28-9D26-6142-AAC9-1CD8DF11816D}" destId="{F6ED8626-5A1A-FA4C-BDD5-77A1500231C5}" srcOrd="1" destOrd="0" presId="urn:microsoft.com/office/officeart/2005/8/layout/vList5"/>
    <dgm:cxn modelId="{929612AF-6A25-0B4F-919A-13E2A7D4AF8D}" type="presParOf" srcId="{B0245C28-9D26-6142-AAC9-1CD8DF11816D}" destId="{E8D200AA-94B2-184F-897B-F081094676A3}" srcOrd="2" destOrd="0" presId="urn:microsoft.com/office/officeart/2005/8/layout/vList5"/>
    <dgm:cxn modelId="{518F5D95-B9BA-CD42-AA5F-5BB110FC718F}" type="presParOf" srcId="{E8D200AA-94B2-184F-897B-F081094676A3}" destId="{768CFEE0-3560-7343-8D79-87472719FB6C}" srcOrd="0" destOrd="0" presId="urn:microsoft.com/office/officeart/2005/8/layout/vList5"/>
    <dgm:cxn modelId="{0E6886D8-EDB6-0C4F-B376-5B8C19E7A0F6}" type="presParOf" srcId="{E8D200AA-94B2-184F-897B-F081094676A3}" destId="{8B47F5C3-A179-AC4F-B5A5-73AAD28F2054}" srcOrd="1" destOrd="0" presId="urn:microsoft.com/office/officeart/2005/8/layout/vList5"/>
    <dgm:cxn modelId="{BE92EBCB-D873-E540-B9D9-51408E3B7C75}" type="presParOf" srcId="{B0245C28-9D26-6142-AAC9-1CD8DF11816D}" destId="{BEE3DDBF-8088-C54E-B018-7093E7E147B5}" srcOrd="3" destOrd="0" presId="urn:microsoft.com/office/officeart/2005/8/layout/vList5"/>
    <dgm:cxn modelId="{6AFCDDB3-5E1A-8846-A7FC-17A2AC1219E6}" type="presParOf" srcId="{B0245C28-9D26-6142-AAC9-1CD8DF11816D}" destId="{672F7E87-A638-0243-A560-53C0DF2CD838}" srcOrd="4" destOrd="0" presId="urn:microsoft.com/office/officeart/2005/8/layout/vList5"/>
    <dgm:cxn modelId="{B2057327-7490-5249-AF67-925B6BAF86D5}" type="presParOf" srcId="{672F7E87-A638-0243-A560-53C0DF2CD838}" destId="{B5C86DF7-6447-6742-B372-AE61967056D0}" srcOrd="0" destOrd="0" presId="urn:microsoft.com/office/officeart/2005/8/layout/vList5"/>
    <dgm:cxn modelId="{CEA8A33B-D0FE-1A49-869D-2D13F66487AC}" type="presParOf" srcId="{672F7E87-A638-0243-A560-53C0DF2CD838}" destId="{42ECE600-3830-D94F-A0B8-78B126B38E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6E1D3-A315-6D4C-AC08-1231DEFB9278}">
      <dsp:nvSpPr>
        <dsp:cNvPr id="0" name=""/>
        <dsp:cNvSpPr/>
      </dsp:nvSpPr>
      <dsp:spPr>
        <a:xfrm rot="5400000">
          <a:off x="6705670" y="-2763546"/>
          <a:ext cx="1001183" cy="678236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baseline="0" dirty="0"/>
            <a:t>Dataset of every craigslist car for sale in the US within the month of June 2020. </a:t>
          </a:r>
          <a:endParaRPr lang="en-US" sz="2600" kern="1200" dirty="0"/>
        </a:p>
      </dsp:txBody>
      <dsp:txXfrm rot="-5400000">
        <a:off x="3815080" y="175918"/>
        <a:ext cx="6733490" cy="903435"/>
      </dsp:txXfrm>
    </dsp:sp>
    <dsp:sp modelId="{B13715E7-D31C-B34E-AFEB-B3D6379DA6E7}">
      <dsp:nvSpPr>
        <dsp:cNvPr id="0" name=""/>
        <dsp:cNvSpPr/>
      </dsp:nvSpPr>
      <dsp:spPr>
        <a:xfrm>
          <a:off x="0" y="1896"/>
          <a:ext cx="3815079" cy="12514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Craigslist</a:t>
          </a:r>
          <a:r>
            <a:rPr lang="en-US" sz="3500" b="1" kern="1200" baseline="0" dirty="0"/>
            <a:t> Data(CSV)</a:t>
          </a:r>
          <a:endParaRPr lang="en-US" sz="3500" b="1" kern="1200" dirty="0"/>
        </a:p>
      </dsp:txBody>
      <dsp:txXfrm>
        <a:off x="61092" y="62988"/>
        <a:ext cx="3692895" cy="1129295"/>
      </dsp:txXfrm>
    </dsp:sp>
    <dsp:sp modelId="{8B47F5C3-A179-AC4F-B5A5-73AAD28F2054}">
      <dsp:nvSpPr>
        <dsp:cNvPr id="0" name=""/>
        <dsp:cNvSpPr/>
      </dsp:nvSpPr>
      <dsp:spPr>
        <a:xfrm rot="5400000">
          <a:off x="6705670" y="-1449492"/>
          <a:ext cx="1001183" cy="6782364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u="none" kern="1200" dirty="0"/>
            <a:t>Datasets are for all model years (1984–2021) and provide us the mpg data for every vehicle. </a:t>
          </a:r>
          <a:endParaRPr lang="en-US" sz="2600" kern="1200" dirty="0"/>
        </a:p>
      </dsp:txBody>
      <dsp:txXfrm rot="-5400000">
        <a:off x="3815080" y="1489972"/>
        <a:ext cx="6733490" cy="903435"/>
      </dsp:txXfrm>
    </dsp:sp>
    <dsp:sp modelId="{768CFEE0-3560-7343-8D79-87472719FB6C}">
      <dsp:nvSpPr>
        <dsp:cNvPr id="0" name=""/>
        <dsp:cNvSpPr/>
      </dsp:nvSpPr>
      <dsp:spPr>
        <a:xfrm>
          <a:off x="0" y="1315949"/>
          <a:ext cx="3815079" cy="125147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EPA Data(CSV)</a:t>
          </a:r>
        </a:p>
      </dsp:txBody>
      <dsp:txXfrm>
        <a:off x="61092" y="1377041"/>
        <a:ext cx="3692895" cy="1129295"/>
      </dsp:txXfrm>
    </dsp:sp>
    <dsp:sp modelId="{42ECE600-3830-D94F-A0B8-78B126B38E52}">
      <dsp:nvSpPr>
        <dsp:cNvPr id="0" name=""/>
        <dsp:cNvSpPr/>
      </dsp:nvSpPr>
      <dsp:spPr>
        <a:xfrm rot="5400000">
          <a:off x="6705670" y="-135439"/>
          <a:ext cx="1001183" cy="678236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Average gas prices across the US (</a:t>
          </a:r>
          <a:r>
            <a:rPr lang="en-US" sz="2600" b="0" i="0" u="none" kern="1200" dirty="0"/>
            <a:t>Regular, Mid-Grade, Premium, Diesel)</a:t>
          </a:r>
          <a:endParaRPr lang="en-US" sz="2600" kern="1200" dirty="0"/>
        </a:p>
      </dsp:txBody>
      <dsp:txXfrm rot="-5400000">
        <a:off x="3815080" y="2804025"/>
        <a:ext cx="6733490" cy="903435"/>
      </dsp:txXfrm>
    </dsp:sp>
    <dsp:sp modelId="{B5C86DF7-6447-6742-B372-AE61967056D0}">
      <dsp:nvSpPr>
        <dsp:cNvPr id="0" name=""/>
        <dsp:cNvSpPr/>
      </dsp:nvSpPr>
      <dsp:spPr>
        <a:xfrm>
          <a:off x="0" y="2630003"/>
          <a:ext cx="3815079" cy="125147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Gas Prices(API)</a:t>
          </a:r>
        </a:p>
      </dsp:txBody>
      <dsp:txXfrm>
        <a:off x="61092" y="2691095"/>
        <a:ext cx="3692895" cy="1129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10B4C-07FE-2346-AF1B-2F70AF7F212B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D42A1-F23A-1D40-B56E-104C6FCD6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3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D42A1-F23A-1D40-B56E-104C6FCD6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D42A1-F23A-1D40-B56E-104C6FCD6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7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D42A1-F23A-1D40-B56E-104C6FCD6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47C3-036B-5848-BEC4-3F35EE9EE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FF138-D5E9-8446-B02E-A2EFC8936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09189-D755-834B-8D70-3425D396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BCB1-58CA-8043-A050-B3D7CF4B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C0F8C-149F-C843-A883-1E115FB1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7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3EBD-A97E-7A44-84B5-C88F5825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89B0E-2826-9E4C-BE63-94107C89D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FE7A6-BC30-FC4D-B4CF-1809A34A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9E8B-DAA8-2B49-877C-454E48FB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64E0A-36D8-2740-B87B-048D6B01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0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58B73-30BF-7D41-BE26-16BB1C671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FB6E0-A1F2-C346-8723-EEC321A9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D72C-B2F4-CD4F-ACE4-709A632E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0C323-BE38-7F42-87F8-659E35E1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4B7F1-620D-834E-A0A4-B3691727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AE26-662B-7249-BC59-BF4AE467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B133-D921-2D48-8A85-B2B65F64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AD29D-250E-B443-B86F-1792A826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A1885-3F9B-854D-B437-ED65B2D5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ECF8A-7560-574C-9378-D38CAC5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9E07-3956-AC4D-8492-6BF231FE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EC5D-5319-E344-A33A-76F95E375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C037-1FFD-7644-9297-A959DF5D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FF6C-2E59-F847-8917-FBF8D3C5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2CB3-97E2-6445-ACA8-5444C268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7C79-B13B-FF4D-BF0B-017A1B9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4D672-79B9-AB48-8F6D-74D2702C0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B3E5A-CEA1-0E49-8829-B09182279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CA074-8495-EA4F-B079-41250B6E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24C80-97C2-F24D-9731-C0698329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2318D-9692-6541-B696-BC075FFF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0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F5A8-4035-9442-8F7C-75A029D0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82CF6-1833-D249-AF66-BFD01E8F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B3A52-E475-2843-877F-90D6EEDB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8B0A2-AFE8-BA48-8C73-2FB4266C1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050E-7838-434A-B0C5-468F37B01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44E5D-FF7C-2F44-BF6A-85C13EF4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A1BB2-D882-EB49-A3D3-04D3A2E0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61712-2F23-F741-9778-B58E9FD5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2E0E-20DB-6849-B820-AEC69C62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0CFFE-8078-194C-9E2B-0714D470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EF1AD-73FC-D442-BB23-DE45824C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2DAF1-1EE1-9341-A37B-7BE9BAA4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D7F82-84BC-E94E-A85F-D88FC3CD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CA2AB-7F3F-F543-BE10-5AF3D31B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D9A78-390A-E946-AD23-72A70631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9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3E20-51AE-9D47-9B16-626EA1D6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E1CC-6934-D148-BD99-CBC6BC9D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C1CC2-6913-0944-A71C-72BA45703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2C8F2-AF3B-B84B-8B51-A3AC6BA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E32BA-091F-2B43-AD34-2DA9CD45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5800E-62CA-0F4C-9E56-474F7A11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4219-F808-F443-89A8-13134A53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C050C-AF61-FC4B-A6E1-8D8DAEAE4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CDEB-1732-794B-BB74-8C46E600F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861B3-C906-8248-A092-85AAAF9D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1BF28-F0C4-7948-ADD5-1EA5C83B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F44F1-C7C3-4A41-B4C7-7995E827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40000"/>
                <a:lumOff val="60000"/>
              </a:schemeClr>
            </a:gs>
            <a:gs pos="100000">
              <a:schemeClr val="accent3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4BC1D-F4B5-8F4C-8200-F5BC4625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5E579-9F46-D847-BA5A-7F7D56BA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2211-20C8-F041-9B63-3F7ABBE17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8FBF5-3BF3-CA4A-809B-520DB5B6A84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4EC66-249B-074A-BF10-CAD9CBFB1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2CA0C-D2A9-A54B-850C-FDCB63A9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9AF65-E12C-CD41-83EF-7FEF0943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kefal.net/tag/azur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FA8E0-5A4B-C94B-B99A-553BA3CA7BAD}"/>
              </a:ext>
            </a:extLst>
          </p:cNvPr>
          <p:cNvSpPr/>
          <p:nvPr/>
        </p:nvSpPr>
        <p:spPr>
          <a:xfrm>
            <a:off x="1372141" y="550417"/>
            <a:ext cx="58424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D Gothic Neo" panose="02000300000000000000" pitchFamily="2" charset="-127"/>
              </a:rPr>
              <a:t>FaST...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6BAD8-F365-3141-867B-861BDE34979F}"/>
              </a:ext>
            </a:extLst>
          </p:cNvPr>
          <p:cNvSpPr/>
          <p:nvPr/>
        </p:nvSpPr>
        <p:spPr>
          <a:xfrm>
            <a:off x="4608051" y="550417"/>
            <a:ext cx="58424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D Gothic Neo" panose="02000300000000000000" pitchFamily="2" charset="-127"/>
              </a:rPr>
              <a:t>Car Analytics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D Gothic Neo" panose="02000300000000000000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EAB69-57EF-1E4A-93EF-EF35FC7801DB}"/>
              </a:ext>
            </a:extLst>
          </p:cNvPr>
          <p:cNvSpPr/>
          <p:nvPr/>
        </p:nvSpPr>
        <p:spPr>
          <a:xfrm>
            <a:off x="2962723" y="4608992"/>
            <a:ext cx="584244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D Gothic Neo" panose="02000300000000000000" pitchFamily="2" charset="-127"/>
              </a:rPr>
              <a:t>Frank DeMauro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D Gothic Neo" panose="02000300000000000000" pitchFamily="2" charset="-127"/>
              </a:rPr>
              <a:t>Stephen Marshall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D Gothic Neo" panose="02000300000000000000" pitchFamily="2" charset="-127"/>
              </a:rPr>
              <a:t>TJ Wilson </a:t>
            </a:r>
          </a:p>
        </p:txBody>
      </p:sp>
    </p:spTree>
    <p:extLst>
      <p:ext uri="{BB962C8B-B14F-4D97-AF65-F5344CB8AC3E}">
        <p14:creationId xmlns:p14="http://schemas.microsoft.com/office/powerpoint/2010/main" val="47235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A00A4E-49BD-EB48-90B5-D032A00A57C9}"/>
              </a:ext>
            </a:extLst>
          </p:cNvPr>
          <p:cNvSpPr/>
          <p:nvPr/>
        </p:nvSpPr>
        <p:spPr>
          <a:xfrm>
            <a:off x="6925654" y="332304"/>
            <a:ext cx="58424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D Gothic Neo" panose="02000300000000000000" pitchFamily="2" charset="-127"/>
              </a:rPr>
              <a:t>FaST... Demo</a:t>
            </a:r>
          </a:p>
        </p:txBody>
      </p:sp>
    </p:spTree>
    <p:extLst>
      <p:ext uri="{BB962C8B-B14F-4D97-AF65-F5344CB8AC3E}">
        <p14:creationId xmlns:p14="http://schemas.microsoft.com/office/powerpoint/2010/main" val="324103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403EBE6-EFE0-3B43-BEDB-66715865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17" y="0"/>
            <a:ext cx="9080936" cy="567558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AA98F59-B470-0647-A913-9CA11CD51C60}"/>
              </a:ext>
            </a:extLst>
          </p:cNvPr>
          <p:cNvSpPr/>
          <p:nvPr/>
        </p:nvSpPr>
        <p:spPr>
          <a:xfrm>
            <a:off x="641131" y="1786759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7298134-A0C5-BD4E-99E1-460F38D1FC64}"/>
              </a:ext>
            </a:extLst>
          </p:cNvPr>
          <p:cNvSpPr/>
          <p:nvPr/>
        </p:nvSpPr>
        <p:spPr>
          <a:xfrm>
            <a:off x="641131" y="2264979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73F1695-6B82-2B40-BC6F-C62351F3559E}"/>
              </a:ext>
            </a:extLst>
          </p:cNvPr>
          <p:cNvSpPr/>
          <p:nvPr/>
        </p:nvSpPr>
        <p:spPr>
          <a:xfrm>
            <a:off x="641131" y="2732689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248BF2-8E1C-8C47-99FC-2DAD8EC6984A}"/>
              </a:ext>
            </a:extLst>
          </p:cNvPr>
          <p:cNvSpPr/>
          <p:nvPr/>
        </p:nvSpPr>
        <p:spPr>
          <a:xfrm rot="16200000">
            <a:off x="-619721" y="2046916"/>
            <a:ext cx="18857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0C8F073-7CED-5945-9051-B88006EEB360}"/>
              </a:ext>
            </a:extLst>
          </p:cNvPr>
          <p:cNvSpPr/>
          <p:nvPr/>
        </p:nvSpPr>
        <p:spPr>
          <a:xfrm rot="16200000">
            <a:off x="3862552" y="5239407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E25C82-BA60-C04E-BC8B-ED630C9BCBE5}"/>
              </a:ext>
            </a:extLst>
          </p:cNvPr>
          <p:cNvSpPr/>
          <p:nvPr/>
        </p:nvSpPr>
        <p:spPr>
          <a:xfrm>
            <a:off x="3177402" y="5759904"/>
            <a:ext cx="2214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</a:t>
            </a:r>
            <a:endParaRPr lang="en-US" sz="3600" b="0" u="sng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1A78BB-55BF-DD4C-94B4-A753C0E38F7F}"/>
              </a:ext>
            </a:extLst>
          </p:cNvPr>
          <p:cNvSpPr/>
          <p:nvPr/>
        </p:nvSpPr>
        <p:spPr>
          <a:xfrm rot="16200000">
            <a:off x="9800814" y="4033372"/>
            <a:ext cx="2214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</a:t>
            </a:r>
            <a:endParaRPr lang="en-US" sz="3600" b="0" u="sng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1CD053B-6761-EE4D-B2E2-3C2865997EC2}"/>
              </a:ext>
            </a:extLst>
          </p:cNvPr>
          <p:cNvSpPr/>
          <p:nvPr/>
        </p:nvSpPr>
        <p:spPr>
          <a:xfrm rot="10800000">
            <a:off x="9889297" y="4356538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32C27EF-3DA2-2246-A3D4-53DC29A98415}"/>
              </a:ext>
            </a:extLst>
          </p:cNvPr>
          <p:cNvSpPr/>
          <p:nvPr/>
        </p:nvSpPr>
        <p:spPr>
          <a:xfrm rot="10800000">
            <a:off x="9889764" y="1681655"/>
            <a:ext cx="830786" cy="210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8D04A3-0ADD-124B-8C62-EE794392764F}"/>
              </a:ext>
            </a:extLst>
          </p:cNvPr>
          <p:cNvSpPr/>
          <p:nvPr/>
        </p:nvSpPr>
        <p:spPr>
          <a:xfrm rot="16200000">
            <a:off x="9800814" y="1463593"/>
            <a:ext cx="2214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</a:t>
            </a:r>
            <a:endParaRPr lang="en-US" sz="3600" b="0" u="sng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59081-451A-AA4E-9308-D310173ACE4B}"/>
              </a:ext>
            </a:extLst>
          </p:cNvPr>
          <p:cNvSpPr txBox="1"/>
          <p:nvPr/>
        </p:nvSpPr>
        <p:spPr>
          <a:xfrm>
            <a:off x="6243145" y="5906840"/>
            <a:ext cx="458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filter elements change, the visualizations will respond.</a:t>
            </a:r>
          </a:p>
        </p:txBody>
      </p:sp>
    </p:spTree>
    <p:extLst>
      <p:ext uri="{BB962C8B-B14F-4D97-AF65-F5344CB8AC3E}">
        <p14:creationId xmlns:p14="http://schemas.microsoft.com/office/powerpoint/2010/main" val="26828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Sources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385983B-E34F-DC4A-9AA9-625728422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236474"/>
              </p:ext>
            </p:extLst>
          </p:nvPr>
        </p:nvGraphicFramePr>
        <p:xfrm>
          <a:off x="838200" y="2009421"/>
          <a:ext cx="10597444" cy="388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97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Explore Craigslist Data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97C7FC-3EE3-CB42-AB14-8DADFCD6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7284"/>
            <a:ext cx="12192000" cy="3110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9BA05-5B92-6B46-BEF1-5606199BF6C6}"/>
              </a:ext>
            </a:extLst>
          </p:cNvPr>
          <p:cNvSpPr txBox="1"/>
          <p:nvPr/>
        </p:nvSpPr>
        <p:spPr>
          <a:xfrm>
            <a:off x="838200" y="172226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dataset was very large and came with a lot of columns in it.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photo below is only showcasing half of the columns that we received.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this data is user generated, there was a lot of missing data and cleaning that was needed. </a:t>
            </a:r>
          </a:p>
        </p:txBody>
      </p:sp>
    </p:spTree>
    <p:extLst>
      <p:ext uri="{BB962C8B-B14F-4D97-AF65-F5344CB8AC3E}">
        <p14:creationId xmlns:p14="http://schemas.microsoft.com/office/powerpoint/2010/main" val="174392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Clean Craigslist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9BA05-5B92-6B46-BEF1-5606199BF6C6}"/>
              </a:ext>
            </a:extLst>
          </p:cNvPr>
          <p:cNvSpPr txBox="1"/>
          <p:nvPr/>
        </p:nvSpPr>
        <p:spPr>
          <a:xfrm>
            <a:off x="838200" y="172226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Dropped unwanted and unused columns.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rows where key columns of data were missing.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with 539,000 rows of data, but after the cleaning we ended up with roughly 483,000.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Primary Columns:</a:t>
            </a:r>
            <a:r>
              <a:rPr lang="en-US" b="1" dirty="0"/>
              <a:t> </a:t>
            </a:r>
            <a:r>
              <a:rPr lang="en-US" dirty="0"/>
              <a:t>Make, Model, Year, and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50135-1C86-2E42-8113-D947707F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4120644"/>
            <a:ext cx="12192000" cy="27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Explore MPG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A7B41-1BAD-B140-A2CF-C3A5B16B0B75}"/>
              </a:ext>
            </a:extLst>
          </p:cNvPr>
          <p:cNvSpPr txBox="1"/>
          <p:nvPr/>
        </p:nvSpPr>
        <p:spPr>
          <a:xfrm>
            <a:off x="838200" y="172226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dataset was also very large and came with a lot of columns in it.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photo below is only showcasing half of the columns that we received.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our data set is lengthy and complicated, it is high quality data since the source is the EPA.  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4A4FC19-D06B-5B45-9A36-89E40FE5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" y="3357897"/>
            <a:ext cx="11635154" cy="35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996" y="0"/>
            <a:ext cx="10615004" cy="14204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Clean MPG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9BA05-5B92-6B46-BEF1-5606199BF6C6}"/>
              </a:ext>
            </a:extLst>
          </p:cNvPr>
          <p:cNvSpPr txBox="1"/>
          <p:nvPr/>
        </p:nvSpPr>
        <p:spPr>
          <a:xfrm>
            <a:off x="838200" y="17222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D65D3-C715-A14F-BE33-7A086954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773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CEE7C-1C12-EA4C-B529-7A608C4D9B18}"/>
              </a:ext>
            </a:extLst>
          </p:cNvPr>
          <p:cNvSpPr txBox="1"/>
          <p:nvPr/>
        </p:nvSpPr>
        <p:spPr>
          <a:xfrm>
            <a:off x="2027807" y="172226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Checked all the columns available in the dataset.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Grabbed the wanted columns and put it into a new dataset.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lost 312 rows of data after clean-up.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Primary Columns:</a:t>
            </a:r>
            <a:r>
              <a:rPr lang="en-US" b="1" dirty="0"/>
              <a:t> </a:t>
            </a:r>
            <a:r>
              <a:rPr lang="en-US" dirty="0"/>
              <a:t>Make, Model, Year, MPG, and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ED1B-DEBE-FD46-B129-ECD081EAC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67"/>
          <a:stretch/>
        </p:blipFill>
        <p:spPr>
          <a:xfrm>
            <a:off x="1917700" y="4364977"/>
            <a:ext cx="9436100" cy="2493023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F97E3F2-1CDF-DB45-B006-78962D5D3396}"/>
              </a:ext>
            </a:extLst>
          </p:cNvPr>
          <p:cNvSpPr/>
          <p:nvPr/>
        </p:nvSpPr>
        <p:spPr>
          <a:xfrm rot="10800000">
            <a:off x="1669409" y="1845578"/>
            <a:ext cx="358398" cy="1510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9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Load Data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869A1CE-CD78-464B-92E0-48ACA42D18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2453" y="1781021"/>
            <a:ext cx="4147201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2B782C-33B2-034E-A6EC-698B9DA846CE}"/>
              </a:ext>
            </a:extLst>
          </p:cNvPr>
          <p:cNvSpPr txBox="1"/>
          <p:nvPr/>
        </p:nvSpPr>
        <p:spPr>
          <a:xfrm>
            <a:off x="838200" y="1722266"/>
            <a:ext cx="6011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our data was extracted and cleaned, we decided to load our data into an PostgreSQL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relational database was chosen primarily for the backend organization that we preferred to have for this dataset.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various new car models/info come into existence, the database will be able to capture that information and organize it in a user accessible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our data was loaded and organized into the database, we then connected it to our HTML &amp; JS pages by creating a flask app using psycopg2 module which is a database adaptor/ORM between SQL &amp; Python.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2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Flask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036AD-1AAD-AB4E-AC10-26A17B3E129B}"/>
              </a:ext>
            </a:extLst>
          </p:cNvPr>
          <p:cNvSpPr/>
          <p:nvPr/>
        </p:nvSpPr>
        <p:spPr>
          <a:xfrm>
            <a:off x="0" y="6411468"/>
            <a:ext cx="3793647" cy="446532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04DD8-718B-454F-9AC2-069AD73A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0020"/>
            <a:ext cx="3797808" cy="2441448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2373DE1-AB99-1D4F-874C-18BD899F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17" y="3970020"/>
            <a:ext cx="4016616" cy="2887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CE7106-E69F-C345-A5E3-3383FF95FC27}"/>
              </a:ext>
            </a:extLst>
          </p:cNvPr>
          <p:cNvSpPr txBox="1"/>
          <p:nvPr/>
        </p:nvSpPr>
        <p:spPr>
          <a:xfrm>
            <a:off x="0" y="1635853"/>
            <a:ext cx="37936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key aspect of this merge between our SQL database and our Python Flask app was the psycopg2 module.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has a </a:t>
            </a:r>
            <a:r>
              <a:rPr lang="en-US" sz="1600" b="1" dirty="0"/>
              <a:t>.connect( ) </a:t>
            </a:r>
            <a:r>
              <a:rPr lang="en-US" sz="1600" dirty="0"/>
              <a:t>functions that allows you to make a connection your local SQL database by giving it your local configuration.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35E9F-72E6-9C41-B526-BFF066864FC2}"/>
              </a:ext>
            </a:extLst>
          </p:cNvPr>
          <p:cNvSpPr txBox="1"/>
          <p:nvPr/>
        </p:nvSpPr>
        <p:spPr>
          <a:xfrm>
            <a:off x="4377578" y="1635853"/>
            <a:ext cx="3793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our main route, we used </a:t>
            </a:r>
            <a:r>
              <a:rPr lang="en-US" sz="1600" b="1" dirty="0" err="1"/>
              <a:t>cursor.execute</a:t>
            </a:r>
            <a:r>
              <a:rPr lang="en-US" sz="1600" b="1" dirty="0"/>
              <a:t>( ) </a:t>
            </a:r>
            <a:r>
              <a:rPr lang="en-US" sz="1600" dirty="0"/>
              <a:t>to make a SQL query to our database.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SQL query is a join statement that pulls from multiple tables within our database and then we put the returned data into an organized dictionary labeled as </a:t>
            </a:r>
            <a:r>
              <a:rPr lang="en-US" sz="1600" b="1" dirty="0"/>
              <a:t>car_data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B9F5F-B051-1242-9D46-1F3A27703C2A}"/>
              </a:ext>
            </a:extLst>
          </p:cNvPr>
          <p:cNvSpPr txBox="1"/>
          <p:nvPr/>
        </p:nvSpPr>
        <p:spPr>
          <a:xfrm>
            <a:off x="8973964" y="1695247"/>
            <a:ext cx="3218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our </a:t>
            </a:r>
            <a:r>
              <a:rPr lang="en-US" sz="1600" dirty="0" err="1"/>
              <a:t>index.html</a:t>
            </a:r>
            <a:r>
              <a:rPr lang="en-US" sz="1600" dirty="0"/>
              <a:t> file we add a &lt;script&gt; tag at the bottom to take the </a:t>
            </a:r>
            <a:r>
              <a:rPr lang="en-US" sz="1600" b="1" dirty="0"/>
              <a:t>car_data </a:t>
            </a:r>
            <a:r>
              <a:rPr lang="en-US" sz="1600" dirty="0"/>
              <a:t>from the flask app and then store it in global variable that can be accessed by all files as </a:t>
            </a:r>
            <a:r>
              <a:rPr lang="en-US" sz="1600" b="1" dirty="0" err="1"/>
              <a:t>myData</a:t>
            </a:r>
            <a:r>
              <a:rPr lang="en-US" sz="1600" b="1" dirty="0"/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DFF11-CFC2-9A40-BF8F-F0C06CC0DD7B}"/>
              </a:ext>
            </a:extLst>
          </p:cNvPr>
          <p:cNvCxnSpPr/>
          <p:nvPr/>
        </p:nvCxnSpPr>
        <p:spPr>
          <a:xfrm>
            <a:off x="4018327" y="1721945"/>
            <a:ext cx="0" cy="182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56EBDB-8850-A647-83D5-7E121991486A}"/>
              </a:ext>
            </a:extLst>
          </p:cNvPr>
          <p:cNvCxnSpPr/>
          <p:nvPr/>
        </p:nvCxnSpPr>
        <p:spPr>
          <a:xfrm>
            <a:off x="8591726" y="1731976"/>
            <a:ext cx="0" cy="182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36EE90-6DB7-2F48-A3D1-1B0B12BCF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651" y="4572000"/>
            <a:ext cx="3438485" cy="5907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38E608-F180-8B44-8B93-6A28D29EA57E}"/>
              </a:ext>
            </a:extLst>
          </p:cNvPr>
          <p:cNvSpPr/>
          <p:nvPr/>
        </p:nvSpPr>
        <p:spPr>
          <a:xfrm>
            <a:off x="8778651" y="5147030"/>
            <a:ext cx="3438485" cy="1710969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1EAD8-E0DC-2148-8D44-651AFF2D06E6}"/>
              </a:ext>
            </a:extLst>
          </p:cNvPr>
          <p:cNvSpPr/>
          <p:nvPr/>
        </p:nvSpPr>
        <p:spPr>
          <a:xfrm>
            <a:off x="8778651" y="3970020"/>
            <a:ext cx="3438485" cy="590753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5BD0C-4EC7-D543-A9AF-166D75A0D66D}"/>
              </a:ext>
            </a:extLst>
          </p:cNvPr>
          <p:cNvSpPr/>
          <p:nvPr/>
        </p:nvSpPr>
        <p:spPr>
          <a:xfrm>
            <a:off x="735976" y="6274308"/>
            <a:ext cx="3282350" cy="583692"/>
          </a:xfrm>
          <a:prstGeom prst="rect">
            <a:avLst/>
          </a:prstGeom>
          <a:solidFill>
            <a:srgbClr val="353B6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A9EA84-4E7B-2C41-B090-F4D5CCDE4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2"/>
          <a:stretch/>
        </p:blipFill>
        <p:spPr>
          <a:xfrm>
            <a:off x="735976" y="3912904"/>
            <a:ext cx="3282351" cy="2361404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691FC57-9B36-A74F-BE4D-C8AF4072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62"/>
            <a:ext cx="10515600" cy="1397927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Manipulation in JS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E7106-E69F-C345-A5E3-3383FF95FC27}"/>
              </a:ext>
            </a:extLst>
          </p:cNvPr>
          <p:cNvSpPr txBox="1"/>
          <p:nvPr/>
        </p:nvSpPr>
        <p:spPr>
          <a:xfrm>
            <a:off x="583932" y="1726988"/>
            <a:ext cx="3652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photo below showcases one index within our 271k+ long array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index in this car_data array is an object that can be called through by its keys in our JavaScript file.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DFF11-CFC2-9A40-BF8F-F0C06CC0DD7B}"/>
              </a:ext>
            </a:extLst>
          </p:cNvPr>
          <p:cNvCxnSpPr>
            <a:cxnSpLocks/>
          </p:cNvCxnSpPr>
          <p:nvPr/>
        </p:nvCxnSpPr>
        <p:spPr>
          <a:xfrm>
            <a:off x="4377578" y="1812999"/>
            <a:ext cx="0" cy="504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E82F2B9-E635-DA44-8F69-3F76D35C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777" y="2948889"/>
            <a:ext cx="5485293" cy="4801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D7E8DA-0E50-0842-8258-634065A7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188" y="4942194"/>
            <a:ext cx="5586470" cy="5431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C2C359-3FAA-1F45-A5CD-766705CFEE28}"/>
              </a:ext>
            </a:extLst>
          </p:cNvPr>
          <p:cNvSpPr txBox="1"/>
          <p:nvPr/>
        </p:nvSpPr>
        <p:spPr>
          <a:xfrm>
            <a:off x="4975777" y="1970524"/>
            <a:ext cx="548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is an example of how we can manipulate our data based off its key values.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85A2AA-42F3-5E4F-9905-4CF859FCEC34}"/>
              </a:ext>
            </a:extLst>
          </p:cNvPr>
          <p:cNvSpPr txBox="1"/>
          <p:nvPr/>
        </p:nvSpPr>
        <p:spPr>
          <a:xfrm>
            <a:off x="4925189" y="4219613"/>
            <a:ext cx="558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below example, we are filtering our </a:t>
            </a:r>
            <a:r>
              <a:rPr lang="en-US" dirty="0" err="1"/>
              <a:t>myData</a:t>
            </a:r>
            <a:r>
              <a:rPr lang="en-US" dirty="0"/>
              <a:t> results based off the selected Make &amp; Model.</a:t>
            </a:r>
          </a:p>
        </p:txBody>
      </p:sp>
    </p:spTree>
    <p:extLst>
      <p:ext uri="{BB962C8B-B14F-4D97-AF65-F5344CB8AC3E}">
        <p14:creationId xmlns:p14="http://schemas.microsoft.com/office/powerpoint/2010/main" val="403126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636</Words>
  <Application>Microsoft Macintosh PowerPoint</Application>
  <PresentationFormat>Widescreen</PresentationFormat>
  <Paragraphs>73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Data Sources</vt:lpstr>
      <vt:lpstr>Explore Craigslist Data</vt:lpstr>
      <vt:lpstr>Clean Craigslist Data</vt:lpstr>
      <vt:lpstr>Explore MPG Data</vt:lpstr>
      <vt:lpstr>Clean MPG Data</vt:lpstr>
      <vt:lpstr>Load Data</vt:lpstr>
      <vt:lpstr>Flask App</vt:lpstr>
      <vt:lpstr>Data Manipulation in JS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 Wilson</dc:creator>
  <cp:lastModifiedBy>TJ Wilson</cp:lastModifiedBy>
  <cp:revision>1</cp:revision>
  <dcterms:created xsi:type="dcterms:W3CDTF">2020-08-11T04:17:21Z</dcterms:created>
  <dcterms:modified xsi:type="dcterms:W3CDTF">2020-08-11T04:25:15Z</dcterms:modified>
</cp:coreProperties>
</file>